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Sans" charset="1" panose="020B0503050000020004"/>
      <p:regular r:id="rId10"/>
    </p:embeddedFont>
    <p:embeddedFont>
      <p:font typeface="Fira Sans Bold" charset="1" panose="020B0803050000020004"/>
      <p:regular r:id="rId11"/>
    </p:embeddedFont>
    <p:embeddedFont>
      <p:font typeface="Fira Sans Italics" charset="1" panose="020B0503050000020004"/>
      <p:regular r:id="rId12"/>
    </p:embeddedFont>
    <p:embeddedFont>
      <p:font typeface="Fira Sans Bold Italics" charset="1" panose="020B0803050000020004"/>
      <p:regular r:id="rId13"/>
    </p:embeddedFont>
    <p:embeddedFont>
      <p:font typeface="Fira Sans Thin" charset="1" panose="020B0303050000020004"/>
      <p:regular r:id="rId14"/>
    </p:embeddedFont>
    <p:embeddedFont>
      <p:font typeface="Fira Sans Thin Italics" charset="1" panose="020B0303050000020004"/>
      <p:regular r:id="rId15"/>
    </p:embeddedFont>
    <p:embeddedFont>
      <p:font typeface="Fira Sans Extra-Light" charset="1" panose="020B0403050000020004"/>
      <p:regular r:id="rId16"/>
    </p:embeddedFont>
    <p:embeddedFont>
      <p:font typeface="Fira Sans Extra-Light Italics" charset="1" panose="020B0403050000020004"/>
      <p:regular r:id="rId17"/>
    </p:embeddedFont>
    <p:embeddedFont>
      <p:font typeface="Fira Sans Light" charset="1" panose="020B04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Medium" charset="1" panose="020B0603050000020004"/>
      <p:regular r:id="rId20"/>
    </p:embeddedFont>
    <p:embeddedFont>
      <p:font typeface="Fira Sans Medium Italics" charset="1" panose="020B0603050000020004"/>
      <p:regular r:id="rId21"/>
    </p:embeddedFont>
    <p:embeddedFont>
      <p:font typeface="Fira Sans Semi-Bold" charset="1" panose="020B0603050000020004"/>
      <p:regular r:id="rId22"/>
    </p:embeddedFont>
    <p:embeddedFont>
      <p:font typeface="Fira Sans Semi-Bold Italics" charset="1" panose="020B0703050000020004"/>
      <p:regular r:id="rId23"/>
    </p:embeddedFont>
    <p:embeddedFont>
      <p:font typeface="Fira Sans Ultra-Bold" charset="1" panose="020B0903050000020004"/>
      <p:regular r:id="rId24"/>
    </p:embeddedFont>
    <p:embeddedFont>
      <p:font typeface="Fira Sans Ultra-Bold Italics" charset="1" panose="020B0903050000020004"/>
      <p:regular r:id="rId25"/>
    </p:embeddedFont>
    <p:embeddedFont>
      <p:font typeface="Fira Sans Heavy" charset="1" panose="020B0A03050000020004"/>
      <p:regular r:id="rId26"/>
    </p:embeddedFont>
    <p:embeddedFont>
      <p:font typeface="Fira Sans Heavy Italics" charset="1" panose="020B0A03050000020004"/>
      <p:regular r:id="rId27"/>
    </p:embeddedFont>
    <p:embeddedFont>
      <p:font typeface="Open Sans" charset="1" panose="020B0606030504020204"/>
      <p:regular r:id="rId28"/>
    </p:embeddedFont>
    <p:embeddedFont>
      <p:font typeface="Open Sans Bold" charset="1" panose="020B0806030504020204"/>
      <p:regular r:id="rId29"/>
    </p:embeddedFont>
    <p:embeddedFont>
      <p:font typeface="Open Sans Italics" charset="1" panose="020B0606030504020204"/>
      <p:regular r:id="rId30"/>
    </p:embeddedFont>
    <p:embeddedFont>
      <p:font typeface="Open Sans Bold Italics" charset="1" panose="020B0806030504020204"/>
      <p:regular r:id="rId31"/>
    </p:embeddedFont>
    <p:embeddedFont>
      <p:font typeface="Open Sans Light" charset="1" panose="020B0306030504020204"/>
      <p:regular r:id="rId32"/>
    </p:embeddedFont>
    <p:embeddedFont>
      <p:font typeface="Open Sans Light Italics" charset="1" panose="020B0306030504020204"/>
      <p:regular r:id="rId33"/>
    </p:embeddedFont>
    <p:embeddedFont>
      <p:font typeface="Open Sans Ultra-Bold" charset="1" panose="00000000000000000000"/>
      <p:regular r:id="rId34"/>
    </p:embeddedFont>
    <p:embeddedFont>
      <p:font typeface="Open Sans Ultra-Bold Italics" charset="1" panose="000000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sv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Relationship Id="rId8" Target="../media/image9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jpeg" Type="http://schemas.openxmlformats.org/officeDocument/2006/relationships/image"/><Relationship Id="rId5" Target="../media/image13.jpeg" Type="http://schemas.openxmlformats.org/officeDocument/2006/relationships/image"/><Relationship Id="rId6" Target="../media/image14.jpe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jpeg" Type="http://schemas.openxmlformats.org/officeDocument/2006/relationships/image"/><Relationship Id="rId4" Target="../media/image19.png" Type="http://schemas.openxmlformats.org/officeDocument/2006/relationships/image"/><Relationship Id="rId5" Target="../media/image20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jpeg" Type="http://schemas.openxmlformats.org/officeDocument/2006/relationships/image"/><Relationship Id="rId4" Target="../media/image23.png" Type="http://schemas.openxmlformats.org/officeDocument/2006/relationships/image"/><Relationship Id="rId5" Target="../media/image24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23.png" Type="http://schemas.openxmlformats.org/officeDocument/2006/relationships/image"/><Relationship Id="rId5" Target="../media/image25.png" Type="http://schemas.openxmlformats.org/officeDocument/2006/relationships/image"/><Relationship Id="rId6" Target="../media/image26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8331" y="4707966"/>
            <a:ext cx="11598011" cy="3949256"/>
            <a:chOff x="0" y="0"/>
            <a:chExt cx="15464015" cy="5265675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1219200"/>
              <a:ext cx="15464015" cy="243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399"/>
                </a:lnSpc>
              </a:pPr>
              <a:r>
                <a:rPr lang="en-US" sz="11999">
                  <a:solidFill>
                    <a:srgbClr val="000000"/>
                  </a:solidFill>
                  <a:latin typeface="Fira Sans Bold"/>
                </a:rPr>
                <a:t>PROYEK AKHIR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482345"/>
              <a:ext cx="15464015" cy="505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</a:p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   </a:t>
              </a:r>
            </a:p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 </a:t>
              </a:r>
              <a:r>
                <a:rPr lang="en-US" sz="3599">
                  <a:solidFill>
                    <a:srgbClr val="000000"/>
                  </a:solidFill>
                  <a:latin typeface="Fira Sans Bold"/>
                </a:rPr>
                <a:t>Kelompok :</a:t>
              </a:r>
            </a:p>
            <a:p>
              <a:pPr marL="777240" indent="-388620" lvl="1">
                <a:lnSpc>
                  <a:spcPts val="5039"/>
                </a:lnSpc>
                <a:buFont typeface="Arial"/>
                <a:buChar char="•"/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Andri (221011104)</a:t>
              </a:r>
            </a:p>
            <a:p>
              <a:pPr marL="777240" indent="-388620" lvl="1">
                <a:lnSpc>
                  <a:spcPts val="5039"/>
                </a:lnSpc>
                <a:buFont typeface="Arial"/>
                <a:buChar char="•"/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Arif Hidayat (221011023)</a:t>
              </a:r>
            </a:p>
            <a:p>
              <a:pPr marL="777240" indent="-388620" lvl="1">
                <a:lnSpc>
                  <a:spcPts val="5039"/>
                </a:lnSpc>
                <a:buFont typeface="Arial"/>
                <a:buChar char="•"/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Muhammad Reza Fahlevi Syahrul (221011061)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19175" y="1028700"/>
            <a:ext cx="4212844" cy="586200"/>
            <a:chOff x="0" y="0"/>
            <a:chExt cx="5617125" cy="78160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1293956" y="104415"/>
              <a:ext cx="4323169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Fira Sans Medium"/>
                </a:rPr>
                <a:t>ALJABAR LINEAR</a:t>
              </a:r>
            </a:p>
          </p:txBody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05010" cy="781600"/>
            </a:xfrm>
            <a:custGeom>
              <a:avLst/>
              <a:gdLst/>
              <a:ahLst/>
              <a:cxnLst/>
              <a:rect r="r" b="b" t="t" l="l"/>
              <a:pathLst>
                <a:path h="781600" w="905010">
                  <a:moveTo>
                    <a:pt x="0" y="0"/>
                  </a:moveTo>
                  <a:lnTo>
                    <a:pt x="905010" y="0"/>
                  </a:lnTo>
                  <a:lnTo>
                    <a:pt x="905010" y="781600"/>
                  </a:lnTo>
                  <a:lnTo>
                    <a:pt x="0" y="781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940444" y="199384"/>
            <a:ext cx="1941340" cy="4159741"/>
          </a:xfrm>
          <a:custGeom>
            <a:avLst/>
            <a:gdLst/>
            <a:ahLst/>
            <a:cxnLst/>
            <a:rect r="r" b="b" t="t" l="l"/>
            <a:pathLst>
              <a:path h="4159741" w="1941340">
                <a:moveTo>
                  <a:pt x="0" y="0"/>
                </a:moveTo>
                <a:lnTo>
                  <a:pt x="1941339" y="0"/>
                </a:lnTo>
                <a:lnTo>
                  <a:pt x="1941339" y="4159740"/>
                </a:lnTo>
                <a:lnTo>
                  <a:pt x="0" y="41597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50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78798" y="199384"/>
            <a:ext cx="3433729" cy="4100458"/>
          </a:xfrm>
          <a:custGeom>
            <a:avLst/>
            <a:gdLst/>
            <a:ahLst/>
            <a:cxnLst/>
            <a:rect r="r" b="b" t="t" l="l"/>
            <a:pathLst>
              <a:path h="4100458" w="3433729">
                <a:moveTo>
                  <a:pt x="0" y="0"/>
                </a:moveTo>
                <a:lnTo>
                  <a:pt x="3433729" y="0"/>
                </a:lnTo>
                <a:lnTo>
                  <a:pt x="3433729" y="4100458"/>
                </a:lnTo>
                <a:lnTo>
                  <a:pt x="0" y="41004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14" t="0" r="-2814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813043" y="5512872"/>
            <a:ext cx="1975390" cy="4145399"/>
          </a:xfrm>
          <a:custGeom>
            <a:avLst/>
            <a:gdLst/>
            <a:ahLst/>
            <a:cxnLst/>
            <a:rect r="r" b="b" t="t" l="l"/>
            <a:pathLst>
              <a:path h="4145399" w="1975390">
                <a:moveTo>
                  <a:pt x="0" y="0"/>
                </a:moveTo>
                <a:lnTo>
                  <a:pt x="1975390" y="0"/>
                </a:lnTo>
                <a:lnTo>
                  <a:pt x="1975390" y="4145399"/>
                </a:lnTo>
                <a:lnTo>
                  <a:pt x="0" y="41453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569751" y="5512872"/>
            <a:ext cx="3014692" cy="4086116"/>
          </a:xfrm>
          <a:custGeom>
            <a:avLst/>
            <a:gdLst/>
            <a:ahLst/>
            <a:cxnLst/>
            <a:rect r="r" b="b" t="t" l="l"/>
            <a:pathLst>
              <a:path h="4086116" w="3014692">
                <a:moveTo>
                  <a:pt x="0" y="0"/>
                </a:moveTo>
                <a:lnTo>
                  <a:pt x="3014692" y="0"/>
                </a:lnTo>
                <a:lnTo>
                  <a:pt x="3014692" y="4086116"/>
                </a:lnTo>
                <a:lnTo>
                  <a:pt x="0" y="40861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940444" y="5476060"/>
            <a:ext cx="1531936" cy="4100458"/>
          </a:xfrm>
          <a:custGeom>
            <a:avLst/>
            <a:gdLst/>
            <a:ahLst/>
            <a:cxnLst/>
            <a:rect r="r" b="b" t="t" l="l"/>
            <a:pathLst>
              <a:path h="4100458" w="1531936">
                <a:moveTo>
                  <a:pt x="0" y="0"/>
                </a:moveTo>
                <a:lnTo>
                  <a:pt x="1531935" y="0"/>
                </a:lnTo>
                <a:lnTo>
                  <a:pt x="1531935" y="4100458"/>
                </a:lnTo>
                <a:lnTo>
                  <a:pt x="0" y="41004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0387" r="-5250" b="-10387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57606" y="5476060"/>
            <a:ext cx="3354920" cy="4100458"/>
          </a:xfrm>
          <a:custGeom>
            <a:avLst/>
            <a:gdLst/>
            <a:ahLst/>
            <a:cxnLst/>
            <a:rect r="r" b="b" t="t" l="l"/>
            <a:pathLst>
              <a:path h="4100458" w="3354920">
                <a:moveTo>
                  <a:pt x="0" y="0"/>
                </a:moveTo>
                <a:lnTo>
                  <a:pt x="3354921" y="0"/>
                </a:lnTo>
                <a:lnTo>
                  <a:pt x="3354921" y="4100458"/>
                </a:lnTo>
                <a:lnTo>
                  <a:pt x="0" y="41004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569751" y="199384"/>
            <a:ext cx="7183146" cy="4675696"/>
          </a:xfrm>
          <a:custGeom>
            <a:avLst/>
            <a:gdLst/>
            <a:ahLst/>
            <a:cxnLst/>
            <a:rect r="r" b="b" t="t" l="l"/>
            <a:pathLst>
              <a:path h="4675696" w="7183146">
                <a:moveTo>
                  <a:pt x="0" y="0"/>
                </a:moveTo>
                <a:lnTo>
                  <a:pt x="7183146" y="0"/>
                </a:lnTo>
                <a:lnTo>
                  <a:pt x="7183146" y="4675696"/>
                </a:lnTo>
                <a:lnTo>
                  <a:pt x="0" y="467569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200072" y="4800898"/>
            <a:ext cx="2500596" cy="5083178"/>
          </a:xfrm>
          <a:custGeom>
            <a:avLst/>
            <a:gdLst/>
            <a:ahLst/>
            <a:cxnLst/>
            <a:rect r="r" b="b" t="t" l="l"/>
            <a:pathLst>
              <a:path h="5083178" w="2500596">
                <a:moveTo>
                  <a:pt x="0" y="0"/>
                </a:moveTo>
                <a:lnTo>
                  <a:pt x="2500596" y="0"/>
                </a:lnTo>
                <a:lnTo>
                  <a:pt x="2500596" y="5083178"/>
                </a:lnTo>
                <a:lnTo>
                  <a:pt x="0" y="50831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3258" y="4800898"/>
            <a:ext cx="3056814" cy="5083178"/>
          </a:xfrm>
          <a:custGeom>
            <a:avLst/>
            <a:gdLst/>
            <a:ahLst/>
            <a:cxnLst/>
            <a:rect r="r" b="b" t="t" l="l"/>
            <a:pathLst>
              <a:path h="5083178" w="3056814">
                <a:moveTo>
                  <a:pt x="0" y="0"/>
                </a:moveTo>
                <a:lnTo>
                  <a:pt x="3056814" y="0"/>
                </a:lnTo>
                <a:lnTo>
                  <a:pt x="3056814" y="5083178"/>
                </a:lnTo>
                <a:lnTo>
                  <a:pt x="0" y="50831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397" t="0" r="-25287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127244" y="2423794"/>
            <a:ext cx="10033512" cy="1874892"/>
          </a:xfrm>
          <a:custGeom>
            <a:avLst/>
            <a:gdLst/>
            <a:ahLst/>
            <a:cxnLst/>
            <a:rect r="r" b="b" t="t" l="l"/>
            <a:pathLst>
              <a:path h="1874892" w="10033512">
                <a:moveTo>
                  <a:pt x="0" y="0"/>
                </a:moveTo>
                <a:lnTo>
                  <a:pt x="10033512" y="0"/>
                </a:lnTo>
                <a:lnTo>
                  <a:pt x="10033512" y="1874892"/>
                </a:lnTo>
                <a:lnTo>
                  <a:pt x="0" y="1874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980557" y="857250"/>
            <a:ext cx="1032688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A4E473"/>
                </a:solidFill>
                <a:latin typeface="Open Sans Bold"/>
              </a:rPr>
              <a:t>Metode Lightness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208679" y="4805721"/>
            <a:ext cx="1957808" cy="5078355"/>
          </a:xfrm>
          <a:custGeom>
            <a:avLst/>
            <a:gdLst/>
            <a:ahLst/>
            <a:cxnLst/>
            <a:rect r="r" b="b" t="t" l="l"/>
            <a:pathLst>
              <a:path h="5078355" w="1957808">
                <a:moveTo>
                  <a:pt x="0" y="0"/>
                </a:moveTo>
                <a:lnTo>
                  <a:pt x="1957808" y="0"/>
                </a:lnTo>
                <a:lnTo>
                  <a:pt x="1957808" y="5078355"/>
                </a:lnTo>
                <a:lnTo>
                  <a:pt x="0" y="50783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894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081668" y="4800898"/>
            <a:ext cx="3127011" cy="5083178"/>
          </a:xfrm>
          <a:custGeom>
            <a:avLst/>
            <a:gdLst/>
            <a:ahLst/>
            <a:cxnLst/>
            <a:rect r="r" b="b" t="t" l="l"/>
            <a:pathLst>
              <a:path h="5083178" w="3127011">
                <a:moveTo>
                  <a:pt x="0" y="0"/>
                </a:moveTo>
                <a:lnTo>
                  <a:pt x="3127011" y="0"/>
                </a:lnTo>
                <a:lnTo>
                  <a:pt x="3127011" y="5083178"/>
                </a:lnTo>
                <a:lnTo>
                  <a:pt x="0" y="50831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547487" y="4805721"/>
            <a:ext cx="3877305" cy="5078355"/>
          </a:xfrm>
          <a:custGeom>
            <a:avLst/>
            <a:gdLst/>
            <a:ahLst/>
            <a:cxnLst/>
            <a:rect r="r" b="b" t="t" l="l"/>
            <a:pathLst>
              <a:path h="5078355" w="3877305">
                <a:moveTo>
                  <a:pt x="0" y="0"/>
                </a:moveTo>
                <a:lnTo>
                  <a:pt x="3877304" y="0"/>
                </a:lnTo>
                <a:lnTo>
                  <a:pt x="3877304" y="5078355"/>
                </a:lnTo>
                <a:lnTo>
                  <a:pt x="0" y="507835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5501792" y="4805721"/>
            <a:ext cx="1664232" cy="5078355"/>
          </a:xfrm>
          <a:custGeom>
            <a:avLst/>
            <a:gdLst/>
            <a:ahLst/>
            <a:cxnLst/>
            <a:rect r="r" b="b" t="t" l="l"/>
            <a:pathLst>
              <a:path h="5078355" w="1664232">
                <a:moveTo>
                  <a:pt x="0" y="0"/>
                </a:moveTo>
                <a:lnTo>
                  <a:pt x="1664232" y="0"/>
                </a:lnTo>
                <a:lnTo>
                  <a:pt x="1664232" y="5078355"/>
                </a:lnTo>
                <a:lnTo>
                  <a:pt x="0" y="507835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300983" y="7795449"/>
            <a:ext cx="3378391" cy="2925703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6560537" y="4488578"/>
            <a:ext cx="3545488" cy="5446480"/>
          </a:xfrm>
          <a:custGeom>
            <a:avLst/>
            <a:gdLst/>
            <a:ahLst/>
            <a:cxnLst/>
            <a:rect r="r" b="b" t="t" l="l"/>
            <a:pathLst>
              <a:path h="5446480" w="3545488">
                <a:moveTo>
                  <a:pt x="0" y="0"/>
                </a:moveTo>
                <a:lnTo>
                  <a:pt x="3545489" y="0"/>
                </a:lnTo>
                <a:lnTo>
                  <a:pt x="3545489" y="5446479"/>
                </a:lnTo>
                <a:lnTo>
                  <a:pt x="0" y="54464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17" t="0" r="-1999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532269" y="4488578"/>
            <a:ext cx="3766840" cy="5446480"/>
          </a:xfrm>
          <a:custGeom>
            <a:avLst/>
            <a:gdLst/>
            <a:ahLst/>
            <a:cxnLst/>
            <a:rect r="r" b="b" t="t" l="l"/>
            <a:pathLst>
              <a:path h="5446480" w="3766840">
                <a:moveTo>
                  <a:pt x="0" y="0"/>
                </a:moveTo>
                <a:lnTo>
                  <a:pt x="3766839" y="0"/>
                </a:lnTo>
                <a:lnTo>
                  <a:pt x="3766839" y="5446479"/>
                </a:lnTo>
                <a:lnTo>
                  <a:pt x="0" y="54464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761531" y="4488578"/>
            <a:ext cx="3131431" cy="5446480"/>
          </a:xfrm>
          <a:custGeom>
            <a:avLst/>
            <a:gdLst/>
            <a:ahLst/>
            <a:cxnLst/>
            <a:rect r="r" b="b" t="t" l="l"/>
            <a:pathLst>
              <a:path h="5446480" w="3131431">
                <a:moveTo>
                  <a:pt x="0" y="0"/>
                </a:moveTo>
                <a:lnTo>
                  <a:pt x="3131431" y="0"/>
                </a:lnTo>
                <a:lnTo>
                  <a:pt x="3131431" y="5446479"/>
                </a:lnTo>
                <a:lnTo>
                  <a:pt x="0" y="54464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17" t="0" r="-2030" b="-1621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378019" y="1767209"/>
            <a:ext cx="7842179" cy="2238386"/>
          </a:xfrm>
          <a:custGeom>
            <a:avLst/>
            <a:gdLst/>
            <a:ahLst/>
            <a:cxnLst/>
            <a:rect r="r" b="b" t="t" l="l"/>
            <a:pathLst>
              <a:path h="2238386" w="7842179">
                <a:moveTo>
                  <a:pt x="0" y="0"/>
                </a:moveTo>
                <a:lnTo>
                  <a:pt x="7842179" y="0"/>
                </a:lnTo>
                <a:lnTo>
                  <a:pt x="7842179" y="2238386"/>
                </a:lnTo>
                <a:lnTo>
                  <a:pt x="0" y="22383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02457" y="534051"/>
            <a:ext cx="950356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4651"/>
                </a:solidFill>
                <a:latin typeface="Open Sans Bold"/>
              </a:rPr>
              <a:t>Metode Average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144000" y="333198"/>
            <a:ext cx="3290406" cy="4414879"/>
          </a:xfrm>
          <a:custGeom>
            <a:avLst/>
            <a:gdLst/>
            <a:ahLst/>
            <a:cxnLst/>
            <a:rect r="r" b="b" t="t" l="l"/>
            <a:pathLst>
              <a:path h="4414879" w="3290406">
                <a:moveTo>
                  <a:pt x="0" y="0"/>
                </a:moveTo>
                <a:lnTo>
                  <a:pt x="3290406" y="0"/>
                </a:lnTo>
                <a:lnTo>
                  <a:pt x="3290406" y="4414879"/>
                </a:lnTo>
                <a:lnTo>
                  <a:pt x="0" y="44148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894441" y="333198"/>
            <a:ext cx="3248503" cy="4414879"/>
          </a:xfrm>
          <a:custGeom>
            <a:avLst/>
            <a:gdLst/>
            <a:ahLst/>
            <a:cxnLst/>
            <a:rect r="r" b="b" t="t" l="l"/>
            <a:pathLst>
              <a:path h="4414879" w="3248503">
                <a:moveTo>
                  <a:pt x="0" y="0"/>
                </a:moveTo>
                <a:lnTo>
                  <a:pt x="3248503" y="0"/>
                </a:lnTo>
                <a:lnTo>
                  <a:pt x="3248503" y="4414879"/>
                </a:lnTo>
                <a:lnTo>
                  <a:pt x="0" y="44148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66426" y="5143500"/>
            <a:ext cx="4376518" cy="4708043"/>
          </a:xfrm>
          <a:custGeom>
            <a:avLst/>
            <a:gdLst/>
            <a:ahLst/>
            <a:cxnLst/>
            <a:rect r="r" b="b" t="t" l="l"/>
            <a:pathLst>
              <a:path h="4708043" w="4376518">
                <a:moveTo>
                  <a:pt x="0" y="0"/>
                </a:moveTo>
                <a:lnTo>
                  <a:pt x="4376518" y="0"/>
                </a:lnTo>
                <a:lnTo>
                  <a:pt x="4376518" y="4708043"/>
                </a:lnTo>
                <a:lnTo>
                  <a:pt x="0" y="47080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91" t="0" r="0" b="-1053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53114" y="7022103"/>
            <a:ext cx="10272111" cy="2788718"/>
          </a:xfrm>
          <a:custGeom>
            <a:avLst/>
            <a:gdLst/>
            <a:ahLst/>
            <a:cxnLst/>
            <a:rect r="r" b="b" t="t" l="l"/>
            <a:pathLst>
              <a:path h="2788718" w="10272111">
                <a:moveTo>
                  <a:pt x="0" y="0"/>
                </a:moveTo>
                <a:lnTo>
                  <a:pt x="10272111" y="0"/>
                </a:lnTo>
                <a:lnTo>
                  <a:pt x="10272111" y="2788718"/>
                </a:lnTo>
                <a:lnTo>
                  <a:pt x="0" y="27887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-859338" y="-171450"/>
            <a:ext cx="10338207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A4E473"/>
                </a:solidFill>
                <a:latin typeface="Open Sans Bold"/>
              </a:rPr>
              <a:t>Metode Luminosity (1)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389252" y="2286506"/>
            <a:ext cx="2173179" cy="4417610"/>
          </a:xfrm>
          <a:custGeom>
            <a:avLst/>
            <a:gdLst/>
            <a:ahLst/>
            <a:cxnLst/>
            <a:rect r="r" b="b" t="t" l="l"/>
            <a:pathLst>
              <a:path h="4417610" w="2173179">
                <a:moveTo>
                  <a:pt x="0" y="0"/>
                </a:moveTo>
                <a:lnTo>
                  <a:pt x="2173179" y="0"/>
                </a:lnTo>
                <a:lnTo>
                  <a:pt x="2173179" y="4417610"/>
                </a:lnTo>
                <a:lnTo>
                  <a:pt x="0" y="4417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42801" y="2286506"/>
            <a:ext cx="2946129" cy="4417610"/>
          </a:xfrm>
          <a:custGeom>
            <a:avLst/>
            <a:gdLst/>
            <a:ahLst/>
            <a:cxnLst/>
            <a:rect r="r" b="b" t="t" l="l"/>
            <a:pathLst>
              <a:path h="4417610" w="2946129">
                <a:moveTo>
                  <a:pt x="0" y="0"/>
                </a:moveTo>
                <a:lnTo>
                  <a:pt x="2946129" y="0"/>
                </a:lnTo>
                <a:lnTo>
                  <a:pt x="2946129" y="4417610"/>
                </a:lnTo>
                <a:lnTo>
                  <a:pt x="0" y="44176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7537" t="0" r="-19158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480913" y="2286506"/>
            <a:ext cx="4106536" cy="4417610"/>
          </a:xfrm>
          <a:custGeom>
            <a:avLst/>
            <a:gdLst/>
            <a:ahLst/>
            <a:cxnLst/>
            <a:rect r="r" b="b" t="t" l="l"/>
            <a:pathLst>
              <a:path h="4417610" w="4106536">
                <a:moveTo>
                  <a:pt x="0" y="0"/>
                </a:moveTo>
                <a:lnTo>
                  <a:pt x="4106536" y="0"/>
                </a:lnTo>
                <a:lnTo>
                  <a:pt x="4106536" y="4417610"/>
                </a:lnTo>
                <a:lnTo>
                  <a:pt x="0" y="44176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91" t="0" r="0" b="-1053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638324" y="2286506"/>
            <a:ext cx="3047297" cy="4417610"/>
          </a:xfrm>
          <a:custGeom>
            <a:avLst/>
            <a:gdLst/>
            <a:ahLst/>
            <a:cxnLst/>
            <a:rect r="r" b="b" t="t" l="l"/>
            <a:pathLst>
              <a:path h="4417610" w="3047297">
                <a:moveTo>
                  <a:pt x="0" y="0"/>
                </a:moveTo>
                <a:lnTo>
                  <a:pt x="3047297" y="0"/>
                </a:lnTo>
                <a:lnTo>
                  <a:pt x="3047297" y="4417610"/>
                </a:lnTo>
                <a:lnTo>
                  <a:pt x="0" y="44176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27" t="0" r="-21615" b="-992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367988" y="6999391"/>
            <a:ext cx="10332387" cy="2999725"/>
          </a:xfrm>
          <a:custGeom>
            <a:avLst/>
            <a:gdLst/>
            <a:ahLst/>
            <a:cxnLst/>
            <a:rect r="r" b="b" t="t" l="l"/>
            <a:pathLst>
              <a:path h="2999725" w="10332387">
                <a:moveTo>
                  <a:pt x="0" y="0"/>
                </a:moveTo>
                <a:lnTo>
                  <a:pt x="10332387" y="0"/>
                </a:lnTo>
                <a:lnTo>
                  <a:pt x="10332387" y="2999725"/>
                </a:lnTo>
                <a:lnTo>
                  <a:pt x="0" y="299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618780" y="428318"/>
            <a:ext cx="1305044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A4E473"/>
                </a:solidFill>
                <a:latin typeface="Open Sans Bold"/>
              </a:rPr>
              <a:t>Metode Luminosity (2)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29657" y="521614"/>
            <a:ext cx="17458343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A4E473"/>
                </a:solidFill>
                <a:latin typeface="Open Sans Bold"/>
              </a:rPr>
              <a:t>Menurut kami, metode Luminosity adalah metode yang bagus.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9657" y="3019568"/>
            <a:ext cx="235927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A4E473"/>
                </a:solidFill>
                <a:latin typeface="Open Sans Bold"/>
              </a:rPr>
              <a:t>Jawab 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531221" y="5259205"/>
            <a:ext cx="9144000" cy="2064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01"/>
              </a:lnSpc>
            </a:pPr>
            <a:r>
              <a:rPr lang="en-US" sz="2929">
                <a:solidFill>
                  <a:srgbClr val="A4E473"/>
                </a:solidFill>
                <a:latin typeface="Open Sans Bold"/>
              </a:rPr>
              <a:t>memberikan bobot yang berbeda untuk masing-masing saluran warna (merah, hijau, dan biru) berdasarkan pada sensitivitas mata manusia terhadap warna.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31221" y="3048143"/>
            <a:ext cx="9144000" cy="1740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15"/>
              </a:lnSpc>
            </a:pPr>
            <a:r>
              <a:rPr lang="en-US" sz="3296">
                <a:solidFill>
                  <a:srgbClr val="A4E473"/>
                </a:solidFill>
                <a:latin typeface="Open Sans Bold"/>
              </a:rPr>
              <a:t>Karena mencoba lebih akurat mencerminkan persepsi mata manusia terhadap warna.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531221" y="7794843"/>
            <a:ext cx="9144000" cy="1047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0"/>
              </a:lnSpc>
            </a:pPr>
            <a:r>
              <a:rPr lang="en-US" sz="3022">
                <a:solidFill>
                  <a:srgbClr val="A4E473"/>
                </a:solidFill>
                <a:latin typeface="Open Sans Bold"/>
              </a:rPr>
              <a:t>telah diadopsi sebagai standar dalam sejumlah aplikasi dan industri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3542552"/>
            <a:ext cx="5612762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Kelemahan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72660" y="3413329"/>
            <a:ext cx="9367024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4F4F4"/>
                </a:solidFill>
                <a:latin typeface="Open Sans Bold"/>
              </a:rPr>
              <a:t>Tidak selalu sempurna dan tergantung pada konteks aplikasi tertentu.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1028700"/>
            <a:ext cx="691058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Kesimpulan 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969749"/>
            <a:ext cx="12266341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4F4F4"/>
                </a:solidFill>
                <a:latin typeface="Open Sans"/>
              </a:rPr>
              <a:t>Konversi citra RGB ke grayscale adalah proses mengubah citra berwarna menjadi citra dengan skala keabuan. 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4F4F4"/>
                </a:solidFill>
                <a:latin typeface="Open Sans"/>
              </a:rPr>
              <a:t>Metode Luminosity : memberikan bobot berbeda pada setiap saluran warna (merah, hijau, biru).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4F4F4"/>
                </a:solidFill>
                <a:latin typeface="Open Sans"/>
              </a:rPr>
              <a:t>Metode Lightness : menghitung rata-rata dari nilai piksel maksimum dan minimum di antara saluran warna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4F4F4"/>
                </a:solidFill>
                <a:latin typeface="Open Sans"/>
              </a:rPr>
              <a:t>Metode Average  : mengambil rata-rata nilai piksel dari semua saluran warna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DAF210SJ3Oo</dc:identifier>
  <dcterms:modified xsi:type="dcterms:W3CDTF">2011-08-01T06:04:30Z</dcterms:modified>
  <cp:revision>1</cp:revision>
  <dc:title>PROYEK AKHIR ALJABAR LINEAR</dc:title>
</cp:coreProperties>
</file>

<file path=docProps/thumbnail.jpeg>
</file>